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6" r:id="rId5"/>
    <p:sldId id="258" r:id="rId6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4D87"/>
    <a:srgbClr val="4D4276"/>
    <a:srgbClr val="DDAFA5"/>
    <a:srgbClr val="DA6621"/>
    <a:srgbClr val="DCB13A"/>
    <a:srgbClr val="C8522A"/>
    <a:srgbClr val="E59563"/>
    <a:srgbClr val="924F38"/>
    <a:srgbClr val="F8C867"/>
    <a:srgbClr val="B85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C0F6F9-052B-4F29-82A6-B3298AFDEA81}" v="6" dt="2023-10-12T17:58:54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60"/>
  </p:normalViewPr>
  <p:slideViewPr>
    <p:cSldViewPr>
      <p:cViewPr>
        <p:scale>
          <a:sx n="90" d="100"/>
          <a:sy n="90" d="100"/>
        </p:scale>
        <p:origin x="1036" y="-10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541" tIns="46270" rIns="92541" bIns="462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2541" tIns="46270" rIns="92541" bIns="46270" rtlCol="0"/>
          <a:lstStyle>
            <a:lvl1pPr algn="r">
              <a:defRPr sz="1200"/>
            </a:lvl1pPr>
          </a:lstStyle>
          <a:p>
            <a:fld id="{44DF7135-23A8-4479-A47E-98A4655F32EB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8688" y="698500"/>
            <a:ext cx="2613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1" tIns="46270" rIns="92541" bIns="462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541" tIns="46270" rIns="92541" bIns="4627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541" tIns="46270" rIns="92541" bIns="462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2541" tIns="46270" rIns="92541" bIns="46270" rtlCol="0" anchor="b"/>
          <a:lstStyle>
            <a:lvl1pPr algn="r">
              <a:defRPr sz="1200"/>
            </a:lvl1pPr>
          </a:lstStyle>
          <a:p>
            <a:fld id="{15CD4A0C-2D58-4DBD-A0E8-30A935C2A7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9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D4A0C-2D58-4DBD-A0E8-30A935C2A71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11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D4A0C-2D58-4DBD-A0E8-30A935C2A7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2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709D-1539-43E4-899B-0FC87A97D925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8EA3-C8D1-4ACA-A28F-3277F6805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709D-1539-43E4-899B-0FC87A97D925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8EA3-C8D1-4ACA-A28F-3277F6805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709D-1539-43E4-899B-0FC87A97D925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8EA3-C8D1-4ACA-A28F-3277F6805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709D-1539-43E4-899B-0FC87A97D925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8EA3-C8D1-4ACA-A28F-3277F6805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709D-1539-43E4-899B-0FC87A97D925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8EA3-C8D1-4ACA-A28F-3277F6805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709D-1539-43E4-899B-0FC87A97D925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8EA3-C8D1-4ACA-A28F-3277F6805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709D-1539-43E4-899B-0FC87A97D925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8EA3-C8D1-4ACA-A28F-3277F6805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709D-1539-43E4-899B-0FC87A97D925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8EA3-C8D1-4ACA-A28F-3277F6805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709D-1539-43E4-899B-0FC87A97D925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8EA3-C8D1-4ACA-A28F-3277F6805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709D-1539-43E4-899B-0FC87A97D925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8EA3-C8D1-4ACA-A28F-3277F6805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709D-1539-43E4-899B-0FC87A97D925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8EA3-C8D1-4ACA-A28F-3277F6805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C709D-1539-43E4-899B-0FC87A97D925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88EA3-C8D1-4ACA-A28F-3277F6805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tmp"/><Relationship Id="rId5" Type="http://schemas.openxmlformats.org/officeDocument/2006/relationships/image" Target="../media/image18.jpeg"/><Relationship Id="rId4" Type="http://schemas.openxmlformats.org/officeDocument/2006/relationships/image" Target="../media/image1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C483982-BC76-51B5-4F42-C885C6018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1"/>
            <a:ext cx="4144609" cy="292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ubtitle 4"/>
          <p:cNvSpPr txBox="1">
            <a:spLocks/>
          </p:cNvSpPr>
          <p:nvPr/>
        </p:nvSpPr>
        <p:spPr>
          <a:xfrm>
            <a:off x="1283161" y="3327251"/>
            <a:ext cx="2505879" cy="58892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</a:endParaRPr>
          </a:p>
        </p:txBody>
      </p:sp>
      <p:sp>
        <p:nvSpPr>
          <p:cNvPr id="25" name="Subtitle 4"/>
          <p:cNvSpPr txBox="1">
            <a:spLocks/>
          </p:cNvSpPr>
          <p:nvPr/>
        </p:nvSpPr>
        <p:spPr>
          <a:xfrm>
            <a:off x="3753035" y="3413930"/>
            <a:ext cx="1918079" cy="5715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000" b="1" dirty="0">
                <a:latin typeface="Garamond" pitchFamily="18" charset="0"/>
              </a:rPr>
              <a:t> </a:t>
            </a:r>
            <a:endParaRPr lang="en-US" sz="1100" dirty="0">
              <a:latin typeface="Garamond" pitchFamily="18" charset="0"/>
            </a:endParaRPr>
          </a:p>
          <a:p>
            <a:endParaRPr lang="en-US" sz="900" b="1" dirty="0">
              <a:latin typeface="Garamond" pitchFamily="18" charset="0"/>
            </a:endParaRPr>
          </a:p>
        </p:txBody>
      </p:sp>
      <p:sp>
        <p:nvSpPr>
          <p:cNvPr id="34" name="Title 3"/>
          <p:cNvSpPr txBox="1">
            <a:spLocks/>
          </p:cNvSpPr>
          <p:nvPr/>
        </p:nvSpPr>
        <p:spPr>
          <a:xfrm>
            <a:off x="4131457" y="-34177"/>
            <a:ext cx="2726543" cy="2971566"/>
          </a:xfrm>
          <a:prstGeom prst="rect">
            <a:avLst/>
          </a:prstGeom>
          <a:solidFill>
            <a:srgbClr val="C8522A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South Korea and Japan </a:t>
            </a:r>
            <a:b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b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spcAft>
                <a:spcPts val="300"/>
              </a:spcAft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800" dirty="0">
              <a:solidFill>
                <a:schemeClr val="accent6">
                  <a:lumMod val="20000"/>
                  <a:lumOff val="80000"/>
                </a:schemeClr>
              </a:solidFill>
              <a:latin typeface="Garamond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800" i="1" dirty="0">
              <a:solidFill>
                <a:schemeClr val="accent6">
                  <a:lumMod val="20000"/>
                  <a:lumOff val="80000"/>
                </a:schemeClr>
              </a:solidFill>
              <a:latin typeface="Garamond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800" i="1" dirty="0">
              <a:solidFill>
                <a:schemeClr val="accent6">
                  <a:lumMod val="20000"/>
                  <a:lumOff val="80000"/>
                </a:schemeClr>
              </a:solidFill>
              <a:latin typeface="Garamond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800" i="1" dirty="0">
              <a:solidFill>
                <a:schemeClr val="accent6">
                  <a:lumMod val="20000"/>
                  <a:lumOff val="80000"/>
                </a:schemeClr>
              </a:solidFill>
              <a:latin typeface="Garamond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800" i="1" dirty="0">
              <a:solidFill>
                <a:schemeClr val="accent6">
                  <a:lumMod val="20000"/>
                  <a:lumOff val="80000"/>
                </a:schemeClr>
              </a:solidFill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3433" y="2921637"/>
            <a:ext cx="4452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b="1" u="sng" dirty="0">
                <a:latin typeface="Garamond" pitchFamily="18" charset="0"/>
              </a:rPr>
              <a:t>TOUR ITINERARY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78195" y="3179446"/>
            <a:ext cx="2174711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b="1" dirty="0">
              <a:latin typeface="Garamond" panose="02020404030301010803" pitchFamily="18" charset="0"/>
            </a:endParaRPr>
          </a:p>
          <a:p>
            <a:r>
              <a:rPr lang="en-US" sz="1000" b="1" dirty="0">
                <a:latin typeface="Garamond" panose="02020404030301010803" pitchFamily="18" charset="0"/>
              </a:rPr>
              <a:t>Day 1: Start Tour</a:t>
            </a:r>
          </a:p>
          <a:p>
            <a:endParaRPr lang="en-US" sz="1000" b="1" dirty="0">
              <a:latin typeface="Garamond" panose="02020404030301010803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latin typeface="Garamond" panose="02020404030301010803" pitchFamily="18" charset="0"/>
              </a:rPr>
              <a:t>Day 2: Anyong Seoul  </a:t>
            </a:r>
            <a:endParaRPr lang="en-US" sz="1000" i="0" dirty="0">
              <a:solidFill>
                <a:srgbClr val="201F1E"/>
              </a:solidFill>
              <a:effectLst/>
              <a:latin typeface="Garamond" panose="02020404030301010803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50" dirty="0">
                <a:latin typeface="Garamond" panose="02020404030301010803" pitchFamily="18" charset="0"/>
              </a:rPr>
              <a:t>Meet our Korean tour director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50" dirty="0">
                <a:latin typeface="Garamond" panose="02020404030301010803" pitchFamily="18" charset="0"/>
              </a:rPr>
              <a:t>Hotel check-in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50" dirty="0">
                <a:latin typeface="Garamond" panose="02020404030301010803" pitchFamily="18" charset="0"/>
              </a:rPr>
              <a:t>Welcome Korean Dinner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050" b="0" i="0" dirty="0">
              <a:solidFill>
                <a:srgbClr val="201F1E"/>
              </a:solidFill>
              <a:effectLst/>
              <a:latin typeface="Garamond" panose="02020404030301010803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latin typeface="Garamond" panose="02020404030301010803" pitchFamily="18" charset="0"/>
              </a:rPr>
              <a:t>Day 3: Seoul</a:t>
            </a:r>
            <a:endParaRPr lang="en-US" sz="1000" b="1" i="0" dirty="0">
              <a:solidFill>
                <a:srgbClr val="201F1E"/>
              </a:solidFill>
              <a:effectLst/>
              <a:latin typeface="Garamond" panose="02020404030301010803" pitchFamily="18" charset="0"/>
            </a:endParaRPr>
          </a:p>
          <a:p>
            <a:pPr marL="171450" marR="0" indent="-1714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000" dirty="0">
                <a:latin typeface="Garamond" panose="02020404030301010803" pitchFamily="18" charset="0"/>
              </a:rPr>
              <a:t>Travel to the DMZ to see the Dora </a:t>
            </a:r>
          </a:p>
          <a:p>
            <a:pPr marR="0">
              <a:spcBef>
                <a:spcPts val="0"/>
              </a:spcBef>
            </a:pPr>
            <a:r>
              <a:rPr lang="en-US" sz="1000" dirty="0">
                <a:latin typeface="Garamond" panose="02020404030301010803" pitchFamily="18" charset="0"/>
              </a:rPr>
              <a:t>      Observatory, Imjingak Park, &amp; the</a:t>
            </a:r>
          </a:p>
          <a:p>
            <a:pPr marR="0">
              <a:spcBef>
                <a:spcPts val="0"/>
              </a:spcBef>
            </a:pPr>
            <a:r>
              <a:rPr lang="en-US" sz="1000" dirty="0">
                <a:latin typeface="Garamond" panose="02020404030301010803" pitchFamily="18" charset="0"/>
              </a:rPr>
              <a:t>      3</a:t>
            </a:r>
            <a:r>
              <a:rPr lang="en-US" sz="1000" baseline="30000" dirty="0">
                <a:latin typeface="Garamond" panose="02020404030301010803" pitchFamily="18" charset="0"/>
              </a:rPr>
              <a:t>rd</a:t>
            </a:r>
            <a:r>
              <a:rPr lang="en-US" sz="1000" dirty="0">
                <a:latin typeface="Garamond" panose="02020404030301010803" pitchFamily="18" charset="0"/>
              </a:rPr>
              <a:t>  infiltration tunnel</a:t>
            </a:r>
          </a:p>
          <a:p>
            <a:pPr marL="171450" marR="0" indent="-1714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000" dirty="0">
                <a:latin typeface="Garamond" panose="02020404030301010803" pitchFamily="18" charset="0"/>
              </a:rPr>
              <a:t>Seoul sightseeing tour: Insadong Cultural street, Cheonggyecheon Canal walk, Namsan Hanok Village visit, N. Seoul Tower and Observatory</a:t>
            </a:r>
          </a:p>
          <a:p>
            <a:pPr marL="171450" marR="0" indent="-1714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000" dirty="0">
                <a:latin typeface="Garamond" panose="02020404030301010803" pitchFamily="18" charset="0"/>
              </a:rPr>
              <a:t>Korean Dinner</a:t>
            </a:r>
          </a:p>
          <a:p>
            <a:pPr marR="0" algn="l">
              <a:spcBef>
                <a:spcPts val="0"/>
              </a:spcBef>
            </a:pPr>
            <a:endParaRPr lang="en-US" sz="1000" dirty="0">
              <a:latin typeface="Garamond" panose="02020404030301010803" pitchFamily="18" charset="0"/>
            </a:endParaRPr>
          </a:p>
          <a:p>
            <a:pPr marR="0" algn="l">
              <a:spcBef>
                <a:spcPts val="0"/>
              </a:spcBef>
            </a:pPr>
            <a:r>
              <a:rPr lang="en-US" sz="1000" b="1" dirty="0">
                <a:latin typeface="Garamond" panose="02020404030301010803" pitchFamily="18" charset="0"/>
              </a:rPr>
              <a:t>Day 4: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en-US" sz="1000" b="1" dirty="0">
                <a:solidFill>
                  <a:srgbClr val="333333"/>
                </a:solidFill>
                <a:latin typeface="Garamond" panose="02020404030301010803" pitchFamily="18" charset="0"/>
              </a:rPr>
              <a:t>Seoul to Busan</a:t>
            </a:r>
            <a:endParaRPr lang="en-US" sz="1000" b="0" i="0" dirty="0">
              <a:solidFill>
                <a:srgbClr val="201F1E"/>
              </a:solidFill>
              <a:effectLst/>
              <a:latin typeface="Garamond" panose="02020404030301010803" pitchFamily="18" charset="0"/>
            </a:endParaRPr>
          </a:p>
          <a:p>
            <a:pPr marL="171450" marR="0" indent="-1714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000" dirty="0">
                <a:solidFill>
                  <a:srgbClr val="333333"/>
                </a:solidFill>
                <a:latin typeface="Garamond" panose="02020404030301010803" pitchFamily="18" charset="0"/>
              </a:rPr>
              <a:t>Travel to Busan via the KTX express</a:t>
            </a:r>
          </a:p>
          <a:p>
            <a:pPr marL="171450" marR="0" indent="-1714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000" dirty="0">
                <a:solidFill>
                  <a:srgbClr val="333333"/>
                </a:solidFill>
                <a:latin typeface="Garamond" panose="02020404030301010803" pitchFamily="18" charset="0"/>
              </a:rPr>
              <a:t>Heodong Yonggungsa Temple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1000" dirty="0">
                <a:solidFill>
                  <a:srgbClr val="333333"/>
                </a:solidFill>
                <a:latin typeface="Garamond" panose="02020404030301010803" pitchFamily="18" charset="0"/>
              </a:rPr>
              <a:t>v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Garamond" panose="02020404030301010803" pitchFamily="18" charset="0"/>
              </a:rPr>
              <a:t>isit</a:t>
            </a:r>
          </a:p>
          <a:p>
            <a:pPr marL="171450" marR="0" indent="-1714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000" dirty="0">
                <a:solidFill>
                  <a:srgbClr val="333333"/>
                </a:solidFill>
                <a:latin typeface="Garamond" panose="02020404030301010803" pitchFamily="18" charset="0"/>
              </a:rPr>
              <a:t>Dongba island &amp; APEC Nurimaru House visit</a:t>
            </a:r>
          </a:p>
          <a:p>
            <a:pPr marL="171450" marR="0" indent="-1714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000" dirty="0">
                <a:solidFill>
                  <a:srgbClr val="333333"/>
                </a:solidFill>
                <a:latin typeface="Garamond" panose="02020404030301010803" pitchFamily="18" charset="0"/>
              </a:rPr>
              <a:t>Free time on Haeundae Beach</a:t>
            </a:r>
          </a:p>
          <a:p>
            <a:pPr marL="171450" marR="0" indent="-1714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000" dirty="0">
                <a:solidFill>
                  <a:srgbClr val="333333"/>
                </a:solidFill>
                <a:latin typeface="Garamond" panose="02020404030301010803" pitchFamily="18" charset="0"/>
              </a:rPr>
              <a:t>Korean Dinner</a:t>
            </a:r>
          </a:p>
          <a:p>
            <a:endParaRPr lang="en-US" sz="1000" b="1" dirty="0">
              <a:latin typeface="Garamond" panose="02020404030301010803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latin typeface="Garamond" panose="02020404030301010803" pitchFamily="18" charset="0"/>
              </a:rPr>
              <a:t>Day 5: Busan</a:t>
            </a:r>
            <a:endParaRPr lang="en-US" sz="1000" b="0" i="0" dirty="0">
              <a:effectLst/>
              <a:latin typeface="Garamond" panose="02020404030301010803" pitchFamily="18" charset="0"/>
            </a:endParaRPr>
          </a:p>
          <a:p>
            <a:pPr marL="171450" marR="0" indent="-1714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000" b="0" i="0" dirty="0">
                <a:effectLst/>
                <a:latin typeface="Garamond" panose="02020404030301010803" pitchFamily="18" charset="0"/>
              </a:rPr>
              <a:t>Busan guided sightseeing tour of Yongdusan Park, </a:t>
            </a:r>
            <a:r>
              <a:rPr lang="en-US" sz="1000" dirty="0">
                <a:latin typeface="Garamond" panose="02020404030301010803" pitchFamily="18" charset="0"/>
              </a:rPr>
              <a:t>Busan Tower, Jagalchi fish market and the Kukje market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00" dirty="0">
                <a:latin typeface="Garamond" panose="02020404030301010803" pitchFamily="18" charset="0"/>
              </a:rPr>
              <a:t>Oryukdo sunrise park</a:t>
            </a:r>
          </a:p>
          <a:p>
            <a:pPr marL="171450" marR="0" indent="-1714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000" b="0" i="0" dirty="0">
                <a:effectLst/>
                <a:latin typeface="Garamond" panose="02020404030301010803" pitchFamily="18" charset="0"/>
              </a:rPr>
              <a:t>Gamecheon Village </a:t>
            </a:r>
          </a:p>
          <a:p>
            <a:pPr marL="171450" marR="0" indent="-1714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000" dirty="0">
                <a:latin typeface="Garamond" panose="02020404030301010803" pitchFamily="18" charset="0"/>
              </a:rPr>
              <a:t>Drone Show at Gwangalli Beach</a:t>
            </a:r>
          </a:p>
          <a:p>
            <a:pPr marL="171450" marR="0" indent="-1714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000" dirty="0">
                <a:latin typeface="Garamond" panose="02020404030301010803" pitchFamily="18" charset="0"/>
              </a:rPr>
              <a:t>Korean Dinner</a:t>
            </a:r>
          </a:p>
          <a:p>
            <a:pPr marL="0" lvl="1"/>
            <a:endParaRPr lang="en-US" sz="1000" dirty="0">
              <a:latin typeface="Garamond" panose="02020404030301010803" pitchFamily="18" charset="0"/>
            </a:endParaRPr>
          </a:p>
          <a:p>
            <a:pPr marL="0" lvl="1"/>
            <a:endParaRPr lang="en-US" sz="1000" dirty="0">
              <a:latin typeface="Garamond" panose="020204040303010108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15041" y="3331846"/>
            <a:ext cx="209842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Garamond" panose="02020404030301010803" pitchFamily="18" charset="0"/>
              </a:rPr>
              <a:t>Day 6:  Busan to Tokyo</a:t>
            </a:r>
            <a:r>
              <a:rPr lang="en-US" sz="1000" b="1" dirty="0">
                <a:solidFill>
                  <a:srgbClr val="333333"/>
                </a:solidFill>
                <a:latin typeface="Garamond" panose="02020404030301010803" pitchFamily="18" charset="0"/>
              </a:rPr>
              <a:t> </a:t>
            </a:r>
            <a:endParaRPr lang="en-US" sz="1000" b="1" i="1" dirty="0">
              <a:latin typeface="Garamond" panose="02020404030301010803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00" dirty="0">
                <a:latin typeface="Garamond" panose="02020404030301010803" pitchFamily="18" charset="0"/>
              </a:rPr>
              <a:t>Fly to Tokyo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00" dirty="0">
                <a:latin typeface="Garamond" panose="02020404030301010803" pitchFamily="18" charset="0"/>
              </a:rPr>
              <a:t>Meet our Japanese tour director and check into the hotel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00" dirty="0">
                <a:latin typeface="Garamond" panose="02020404030301010803" pitchFamily="18" charset="0"/>
              </a:rPr>
              <a:t>Ramen Dinner</a:t>
            </a:r>
            <a:endParaRPr lang="en-US" sz="1000" b="1" dirty="0">
              <a:latin typeface="Garamond" panose="02020404030301010803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latin typeface="Garamond" panose="02020404030301010803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latin typeface="Garamond" panose="02020404030301010803" pitchFamily="18" charset="0"/>
              </a:rPr>
              <a:t>Day 7: Tokyo</a:t>
            </a:r>
            <a:endParaRPr lang="en-US" sz="1000" b="0" i="0" dirty="0">
              <a:effectLst/>
              <a:latin typeface="Garamond" panose="02020404030301010803" pitchFamily="18" charset="0"/>
            </a:endParaRPr>
          </a:p>
          <a:p>
            <a:pPr marL="171450" marR="0" indent="-1714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000" dirty="0">
                <a:latin typeface="Garamond" panose="02020404030301010803" pitchFamily="18" charset="0"/>
              </a:rPr>
              <a:t>Tokyo guided sightseeing tour: Visit the Senso-ji temple, the Imperial Palace Garden, the Meiji Shrine and the Harajuku District. </a:t>
            </a:r>
          </a:p>
          <a:p>
            <a:pPr marL="171450" marR="0" indent="-1714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000" dirty="0">
                <a:latin typeface="Garamond" panose="02020404030301010803" pitchFamily="18" charset="0"/>
              </a:rPr>
              <a:t>Kendo Experience</a:t>
            </a:r>
          </a:p>
          <a:p>
            <a:pPr marL="171450" marR="0" indent="-1714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000" dirty="0">
                <a:latin typeface="Garamond" panose="02020404030301010803" pitchFamily="18" charset="0"/>
              </a:rPr>
              <a:t>Yakiniku Japanese BBQ Dinner</a:t>
            </a:r>
          </a:p>
          <a:p>
            <a:pPr marL="171450" marR="0" indent="-1714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000" b="1" dirty="0">
              <a:latin typeface="Garamond" panose="02020404030301010803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latin typeface="Garamond" panose="02020404030301010803" pitchFamily="18" charset="0"/>
              </a:rPr>
              <a:t>Day 8: </a:t>
            </a:r>
            <a:r>
              <a:rPr lang="en-US" sz="1000" b="1" dirty="0">
                <a:solidFill>
                  <a:srgbClr val="333333"/>
                </a:solidFill>
                <a:latin typeface="Garamond" panose="02020404030301010803" pitchFamily="18" charset="0"/>
              </a:rPr>
              <a:t>Tokyo</a:t>
            </a:r>
            <a:endParaRPr lang="en-US" sz="1000" b="0" i="0" dirty="0">
              <a:solidFill>
                <a:srgbClr val="201F1E"/>
              </a:solidFill>
              <a:effectLst/>
              <a:latin typeface="Garamond" panose="02020404030301010803" pitchFamily="18" charset="0"/>
            </a:endParaRPr>
          </a:p>
          <a:p>
            <a:pPr marL="171450" marR="0" indent="-1714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000" dirty="0">
                <a:solidFill>
                  <a:srgbClr val="333333"/>
                </a:solidFill>
                <a:latin typeface="Garamond" panose="02020404030301010803" pitchFamily="18" charset="0"/>
              </a:rPr>
              <a:t>TeamLab Planet visit</a:t>
            </a:r>
          </a:p>
          <a:p>
            <a:pPr marL="171450" marR="0" indent="-1714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000" dirty="0">
                <a:solidFill>
                  <a:srgbClr val="333333"/>
                </a:solidFill>
                <a:latin typeface="Garamond" panose="02020404030301010803" pitchFamily="18" charset="0"/>
              </a:rPr>
              <a:t>Attend a Japanese tea ceremony</a:t>
            </a:r>
          </a:p>
          <a:p>
            <a:pPr marL="171450" marR="0" indent="-1714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000" dirty="0">
                <a:solidFill>
                  <a:srgbClr val="333333"/>
                </a:solidFill>
                <a:latin typeface="Garamond" panose="02020404030301010803" pitchFamily="18" charset="0"/>
              </a:rPr>
              <a:t>Tokyo Tower visit</a:t>
            </a:r>
          </a:p>
          <a:p>
            <a:pPr marL="171450" marR="0" indent="-1714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000" i="0" dirty="0">
                <a:solidFill>
                  <a:srgbClr val="333333"/>
                </a:solidFill>
                <a:latin typeface="Garamond" panose="02020404030301010803" pitchFamily="18" charset="0"/>
              </a:rPr>
              <a:t>Tempura </a:t>
            </a:r>
            <a:r>
              <a:rPr lang="en-US" sz="1000" dirty="0">
                <a:solidFill>
                  <a:srgbClr val="333333"/>
                </a:solidFill>
                <a:latin typeface="Garamond" panose="02020404030301010803" pitchFamily="18" charset="0"/>
              </a:rPr>
              <a:t>Dinner</a:t>
            </a:r>
            <a:endParaRPr lang="en-US" sz="1000" i="0" dirty="0">
              <a:solidFill>
                <a:srgbClr val="201F1E"/>
              </a:solidFill>
              <a:latin typeface="Garamond" panose="02020404030301010803" pitchFamily="18" charset="0"/>
            </a:endParaRPr>
          </a:p>
          <a:p>
            <a:endParaRPr lang="en-US" sz="1000" b="1" dirty="0">
              <a:latin typeface="Garamond" panose="02020404030301010803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latin typeface="Garamond" panose="02020404030301010803" pitchFamily="18" charset="0"/>
              </a:rPr>
              <a:t>Day 9: </a:t>
            </a:r>
            <a:r>
              <a:rPr lang="en-US" sz="1000" b="1" dirty="0">
                <a:solidFill>
                  <a:srgbClr val="333333"/>
                </a:solidFill>
                <a:latin typeface="Garamond" panose="02020404030301010803" pitchFamily="18" charset="0"/>
              </a:rPr>
              <a:t>Tokyo-Mt. Fuji</a:t>
            </a:r>
            <a:endParaRPr lang="en-US" sz="1000" b="1" i="0" dirty="0">
              <a:solidFill>
                <a:srgbClr val="333333"/>
              </a:solidFill>
              <a:effectLst/>
              <a:latin typeface="Garamond" panose="02020404030301010803" pitchFamily="18" charset="0"/>
            </a:endParaRPr>
          </a:p>
          <a:p>
            <a:pPr marL="171450" marR="0" indent="-1714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000" dirty="0">
                <a:solidFill>
                  <a:srgbClr val="333333"/>
                </a:solidFill>
                <a:latin typeface="Garamond" panose="02020404030301010803" pitchFamily="18" charset="0"/>
              </a:rPr>
              <a:t>Travel to Mt. Fuji</a:t>
            </a:r>
          </a:p>
          <a:p>
            <a:pPr marL="171450" marR="0" indent="-1714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000" dirty="0">
                <a:solidFill>
                  <a:srgbClr val="333333"/>
                </a:solidFill>
                <a:latin typeface="Garamond" panose="02020404030301010803" pitchFamily="18" charset="0"/>
              </a:rPr>
              <a:t>Mt Fuji Wind and Ice Caves visit</a:t>
            </a:r>
          </a:p>
          <a:p>
            <a:pPr marL="171450" marR="0" indent="-1714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000" dirty="0">
                <a:solidFill>
                  <a:srgbClr val="333333"/>
                </a:solidFill>
                <a:latin typeface="Garamond" panose="02020404030301010803" pitchFamily="18" charset="0"/>
              </a:rPr>
              <a:t>Travel to Kyoto</a:t>
            </a:r>
          </a:p>
          <a:p>
            <a:pPr marL="171450" marR="0" indent="-1714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000" dirty="0">
                <a:solidFill>
                  <a:srgbClr val="333333"/>
                </a:solidFill>
                <a:latin typeface="Garamond" panose="02020404030301010803" pitchFamily="18" charset="0"/>
              </a:rPr>
              <a:t>Sushi Dinner</a:t>
            </a:r>
            <a:endParaRPr lang="en-US" sz="1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R="0" algn="l">
              <a:spcBef>
                <a:spcPts val="0"/>
              </a:spcBef>
            </a:pPr>
            <a:endParaRPr lang="en-US" sz="1000" b="0" i="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R="0" algn="l">
              <a:spcBef>
                <a:spcPts val="0"/>
              </a:spcBef>
            </a:pPr>
            <a:r>
              <a:rPr lang="en-US" sz="1000" b="1" dirty="0">
                <a:latin typeface="Garamond" panose="02020404030301010803" pitchFamily="18" charset="0"/>
              </a:rPr>
              <a:t>Day 10: </a:t>
            </a:r>
            <a:r>
              <a:rPr lang="en-US" sz="1000" b="1" dirty="0">
                <a:solidFill>
                  <a:srgbClr val="333333"/>
                </a:solidFill>
                <a:latin typeface="Garamond" panose="02020404030301010803" pitchFamily="18" charset="0"/>
              </a:rPr>
              <a:t>Mt. Fuji to Kyoto</a:t>
            </a:r>
          </a:p>
          <a:p>
            <a:pPr marL="171450" marR="0" indent="-1714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000" dirty="0">
                <a:solidFill>
                  <a:srgbClr val="333333"/>
                </a:solidFill>
                <a:latin typeface="Garamond" panose="02020404030301010803" pitchFamily="18" charset="0"/>
              </a:rPr>
              <a:t>Nara excursion:  Visit the Nara Deer Park, Todai-ji Temple, and the Kasuga Grand Shrine</a:t>
            </a:r>
          </a:p>
          <a:p>
            <a:pPr marL="171450" marR="0" indent="-1714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000" dirty="0">
                <a:solidFill>
                  <a:srgbClr val="333333"/>
                </a:solidFill>
                <a:latin typeface="Garamond" panose="02020404030301010803" pitchFamily="18" charset="0"/>
              </a:rPr>
              <a:t>Kyoto guided sightseeing tour: Visit the Kinkaku-Ji Temple, the Fushimi Inari Taisha gates, and the Sanjusangen-do Temple</a:t>
            </a:r>
          </a:p>
          <a:p>
            <a:pPr marL="171450" marR="0" indent="-1714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000" dirty="0">
                <a:solidFill>
                  <a:srgbClr val="333333"/>
                </a:solidFill>
                <a:latin typeface="Garamond" panose="02020404030301010803" pitchFamily="18" charset="0"/>
              </a:rPr>
              <a:t>Soba Noodle Farewell Dinner</a:t>
            </a:r>
          </a:p>
          <a:p>
            <a:pPr marL="171450" marR="0" indent="-171450" algn="l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000" dirty="0">
              <a:solidFill>
                <a:srgbClr val="333333"/>
              </a:solidFill>
              <a:latin typeface="Garamond" panose="02020404030301010803" pitchFamily="18" charset="0"/>
            </a:endParaRPr>
          </a:p>
          <a:p>
            <a:r>
              <a:rPr lang="en-US" sz="1000" b="1" dirty="0">
                <a:latin typeface="Garamond" panose="02020404030301010803" pitchFamily="18" charset="0"/>
              </a:rPr>
              <a:t>Day 11: Heading Home</a:t>
            </a:r>
          </a:p>
          <a:p>
            <a:endParaRPr lang="en-US" sz="1000" b="1" dirty="0">
              <a:solidFill>
                <a:srgbClr val="333333"/>
              </a:solidFill>
              <a:latin typeface="Garamond" panose="02020404030301010803" pitchFamily="18" charset="0"/>
            </a:endParaRPr>
          </a:p>
          <a:p>
            <a:pPr marL="171450" marR="0" indent="-171450" algn="l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1200"/>
              </a:spcAft>
            </a:pPr>
            <a:endParaRPr lang="en-US" sz="1000" b="0" i="0" dirty="0">
              <a:solidFill>
                <a:srgbClr val="201F1E"/>
              </a:solidFill>
              <a:effectLst/>
              <a:latin typeface="Garamond" panose="02020404030301010803" pitchFamily="18" charset="0"/>
            </a:endParaRPr>
          </a:p>
          <a:p>
            <a:endParaRPr lang="en-US" sz="1000" b="1" dirty="0">
              <a:latin typeface="Garamond" panose="02020404030301010803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349453" y="67637"/>
            <a:ext cx="711782" cy="1057557"/>
            <a:chOff x="2664649" y="-15462"/>
            <a:chExt cx="4145062" cy="6664190"/>
          </a:xfrm>
        </p:grpSpPr>
        <p:pic>
          <p:nvPicPr>
            <p:cNvPr id="35" name="Picture 34" descr="GRSites.com Logo Maker - Google Chrome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90" t="59859" r="30746" b="16741"/>
            <a:stretch/>
          </p:blipFill>
          <p:spPr>
            <a:xfrm>
              <a:off x="2864501" y="5101986"/>
              <a:ext cx="3591897" cy="1546742"/>
            </a:xfrm>
            <a:prstGeom prst="rect">
              <a:avLst/>
            </a:prstGeom>
          </p:spPr>
        </p:pic>
        <p:pic>
          <p:nvPicPr>
            <p:cNvPr id="36" name="Picture 35" descr="GRSites.com Logo Maker - Google Chrome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7" t="59033" r="37164" b="20483"/>
            <a:stretch/>
          </p:blipFill>
          <p:spPr>
            <a:xfrm>
              <a:off x="3267105" y="-15462"/>
              <a:ext cx="2786680" cy="1353932"/>
            </a:xfrm>
            <a:prstGeom prst="rect">
              <a:avLst/>
            </a:prstGeom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649" y="967607"/>
              <a:ext cx="4145062" cy="4388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Title 3"/>
          <p:cNvSpPr txBox="1">
            <a:spLocks/>
          </p:cNvSpPr>
          <p:nvPr/>
        </p:nvSpPr>
        <p:spPr>
          <a:xfrm>
            <a:off x="4144609" y="1217301"/>
            <a:ext cx="2713391" cy="16778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lang="da-DK" sz="2000" i="1" dirty="0">
              <a:solidFill>
                <a:schemeClr val="accent6">
                  <a:lumMod val="20000"/>
                  <a:lumOff val="80000"/>
                </a:schemeClr>
              </a:solidFill>
              <a:latin typeface="Garamond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da-DK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Garamond" pitchFamily="18" charset="0"/>
              </a:rPr>
              <a:t>June  17 – June 26, 2025</a:t>
            </a:r>
          </a:p>
          <a:p>
            <a:pPr lvl="0" algn="ctr">
              <a:spcBef>
                <a:spcPct val="0"/>
              </a:spcBef>
              <a:defRPr/>
            </a:pPr>
            <a:endParaRPr lang="da-DK" sz="2000" i="1" dirty="0">
              <a:solidFill>
                <a:schemeClr val="accent6">
                  <a:lumMod val="20000"/>
                  <a:lumOff val="80000"/>
                </a:schemeClr>
              </a:solidFill>
              <a:latin typeface="Garamond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Garamond" pitchFamily="18" charset="0"/>
                <a:ea typeface="+mj-ea"/>
                <a:cs typeface="+mj-cs"/>
              </a:rPr>
              <a:t>Join Matthew Haley and Jason Albrecht, in conjunction with Explorica by WorldStrides Student Travel, on a 11-day trip-of-a-lifetime to South Korea and Japan!  For more information and complete details please visit us at www.globalxpeditions.weebly.com</a:t>
            </a:r>
            <a:endParaRPr lang="en-US" sz="1200" i="1" dirty="0">
              <a:solidFill>
                <a:schemeClr val="bg1"/>
              </a:solidFill>
              <a:latin typeface="Garamond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6" name="Picture 5" descr="A logo on a blue background&#10;&#10;Description automatically generated with medium confidence">
            <a:extLst>
              <a:ext uri="{FF2B5EF4-FFF2-40B4-BE49-F238E27FC236}">
                <a16:creationId xmlns:a16="http://schemas.microsoft.com/office/drawing/2014/main" id="{60695E52-8BC2-5979-AC26-305D4A1DE1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2" t="35141" r="26056" b="35912"/>
          <a:stretch/>
        </p:blipFill>
        <p:spPr>
          <a:xfrm>
            <a:off x="0" y="-15237"/>
            <a:ext cx="2077829" cy="720234"/>
          </a:xfrm>
          <a:prstGeom prst="rect">
            <a:avLst/>
          </a:prstGeom>
        </p:spPr>
      </p:pic>
      <p:pic>
        <p:nvPicPr>
          <p:cNvPr id="4" name="Picture 3" descr="A welcome to seoul sign&#10;&#10;Description automatically generated">
            <a:extLst>
              <a:ext uri="{FF2B5EF4-FFF2-40B4-BE49-F238E27FC236}">
                <a16:creationId xmlns:a16="http://schemas.microsoft.com/office/drawing/2014/main" id="{2AEE06F2-B722-7086-6AEC-A19A4C57C31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5" t="11503" r="24501" b="23626"/>
          <a:stretch/>
        </p:blipFill>
        <p:spPr>
          <a:xfrm>
            <a:off x="10955" y="2115942"/>
            <a:ext cx="1248581" cy="8302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13F24AA-161E-7E9D-4F74-4CE3A30AE28E}"/>
              </a:ext>
            </a:extLst>
          </p:cNvPr>
          <p:cNvGrpSpPr/>
          <p:nvPr/>
        </p:nvGrpSpPr>
        <p:grpSpPr>
          <a:xfrm>
            <a:off x="77272" y="3501102"/>
            <a:ext cx="1186890" cy="1115598"/>
            <a:chOff x="83693" y="3700451"/>
            <a:chExt cx="1186890" cy="111559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0770FA3-1F99-4714-97EA-10823415FDBE}"/>
                </a:ext>
              </a:extLst>
            </p:cNvPr>
            <p:cNvSpPr txBox="1"/>
            <p:nvPr/>
          </p:nvSpPr>
          <p:spPr>
            <a:xfrm>
              <a:off x="149765" y="4569828"/>
              <a:ext cx="9997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DMZ</a:t>
              </a:r>
            </a:p>
          </p:txBody>
        </p:sp>
        <p:pic>
          <p:nvPicPr>
            <p:cNvPr id="8" name="Picture 7" descr="A group of men standing in front of blue buildings&#10;&#10;Description automatically generated">
              <a:extLst>
                <a:ext uri="{FF2B5EF4-FFF2-40B4-BE49-F238E27FC236}">
                  <a16:creationId xmlns:a16="http://schemas.microsoft.com/office/drawing/2014/main" id="{C5BB7F01-A01D-6B9E-7CDE-46E291859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3" y="3700451"/>
              <a:ext cx="1186890" cy="8842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E672A7-3DE7-3A1E-48E5-7A45AF88DD24}"/>
              </a:ext>
            </a:extLst>
          </p:cNvPr>
          <p:cNvGrpSpPr/>
          <p:nvPr/>
        </p:nvGrpSpPr>
        <p:grpSpPr>
          <a:xfrm>
            <a:off x="88953" y="4655438"/>
            <a:ext cx="1152181" cy="1293718"/>
            <a:chOff x="96133" y="5107286"/>
            <a:chExt cx="1152181" cy="1293718"/>
          </a:xfrm>
        </p:grpSpPr>
        <p:sp>
          <p:nvSpPr>
            <p:cNvPr id="18" name="TextBox 17"/>
            <p:cNvSpPr txBox="1"/>
            <p:nvPr/>
          </p:nvSpPr>
          <p:spPr>
            <a:xfrm>
              <a:off x="131460" y="6000894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Namsan Hanok Village</a:t>
              </a:r>
            </a:p>
          </p:txBody>
        </p:sp>
        <p:pic>
          <p:nvPicPr>
            <p:cNvPr id="10" name="Picture 9" descr="A building with a roof and a pond&#10;&#10;Description automatically generated with medium confidence">
              <a:extLst>
                <a:ext uri="{FF2B5EF4-FFF2-40B4-BE49-F238E27FC236}">
                  <a16:creationId xmlns:a16="http://schemas.microsoft.com/office/drawing/2014/main" id="{1193AAF7-59E9-EDA0-2532-1AB6E3FFF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33" y="5107286"/>
              <a:ext cx="1152181" cy="88046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BAA804F-71CD-BBA1-6BF8-0ECEAEDFB35E}"/>
              </a:ext>
            </a:extLst>
          </p:cNvPr>
          <p:cNvGrpSpPr/>
          <p:nvPr/>
        </p:nvGrpSpPr>
        <p:grpSpPr>
          <a:xfrm>
            <a:off x="63652" y="6031321"/>
            <a:ext cx="1143189" cy="1231506"/>
            <a:chOff x="77272" y="6378834"/>
            <a:chExt cx="1143189" cy="123150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399EBF4-6955-9E3F-49AB-773F9873AC24}"/>
                </a:ext>
              </a:extLst>
            </p:cNvPr>
            <p:cNvSpPr txBox="1"/>
            <p:nvPr/>
          </p:nvSpPr>
          <p:spPr>
            <a:xfrm>
              <a:off x="124020" y="7210230"/>
              <a:ext cx="1054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Dongba Island and APEC house</a:t>
              </a:r>
            </a:p>
          </p:txBody>
        </p:sp>
        <p:pic>
          <p:nvPicPr>
            <p:cNvPr id="12" name="Picture 11" descr="A building with a glass roof and a body of water&#10;&#10;Description automatically generated">
              <a:extLst>
                <a:ext uri="{FF2B5EF4-FFF2-40B4-BE49-F238E27FC236}">
                  <a16:creationId xmlns:a16="http://schemas.microsoft.com/office/drawing/2014/main" id="{4CF59603-597D-F3E9-2AB8-055D1EEC5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72" y="6378834"/>
              <a:ext cx="1143189" cy="87545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5423CF3-8310-FE23-3729-1C55C4D2B568}"/>
              </a:ext>
            </a:extLst>
          </p:cNvPr>
          <p:cNvGrpSpPr/>
          <p:nvPr/>
        </p:nvGrpSpPr>
        <p:grpSpPr>
          <a:xfrm>
            <a:off x="45457" y="7338137"/>
            <a:ext cx="1148245" cy="1284827"/>
            <a:chOff x="77272" y="7566280"/>
            <a:chExt cx="1148245" cy="1284827"/>
          </a:xfrm>
        </p:grpSpPr>
        <p:pic>
          <p:nvPicPr>
            <p:cNvPr id="16" name="Picture 15" descr="A person in a suit and tie with his arms up&#10;&#10;Description automatically generated">
              <a:extLst>
                <a:ext uri="{FF2B5EF4-FFF2-40B4-BE49-F238E27FC236}">
                  <a16:creationId xmlns:a16="http://schemas.microsoft.com/office/drawing/2014/main" id="{9AB132DD-7A81-77AD-88E5-588A8B5C1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72" y="7566280"/>
              <a:ext cx="1148245" cy="88299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5F5DBFC-E1BD-4B76-7FE2-001A8D058E0F}"/>
                </a:ext>
              </a:extLst>
            </p:cNvPr>
            <p:cNvSpPr txBox="1"/>
            <p:nvPr/>
          </p:nvSpPr>
          <p:spPr>
            <a:xfrm>
              <a:off x="144606" y="8450997"/>
              <a:ext cx="1054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Drone show at Gwangalli Beach</a:t>
              </a:r>
            </a:p>
          </p:txBody>
        </p:sp>
      </p:grpSp>
      <p:pic>
        <p:nvPicPr>
          <p:cNvPr id="20" name="Picture 19" descr="A group of buildings with a tower&#10;&#10;Description automatically generated">
            <a:extLst>
              <a:ext uri="{FF2B5EF4-FFF2-40B4-BE49-F238E27FC236}">
                <a16:creationId xmlns:a16="http://schemas.microsoft.com/office/drawing/2014/main" id="{49D990D8-B9F0-9B13-C690-E434E944ADF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6" r="25398" b="21667"/>
          <a:stretch/>
        </p:blipFill>
        <p:spPr>
          <a:xfrm>
            <a:off x="2951207" y="2055456"/>
            <a:ext cx="1198626" cy="854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CEFA18-A667-6D8F-85D1-2772251D5A32}"/>
              </a:ext>
            </a:extLst>
          </p:cNvPr>
          <p:cNvGrpSpPr/>
          <p:nvPr/>
        </p:nvGrpSpPr>
        <p:grpSpPr>
          <a:xfrm>
            <a:off x="5471005" y="3501102"/>
            <a:ext cx="1198626" cy="1138774"/>
            <a:chOff x="5496488" y="4058901"/>
            <a:chExt cx="1198626" cy="113877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7D0775D-3B60-9146-8D63-3814848B41A7}"/>
                </a:ext>
              </a:extLst>
            </p:cNvPr>
            <p:cNvSpPr txBox="1"/>
            <p:nvPr/>
          </p:nvSpPr>
          <p:spPr>
            <a:xfrm>
              <a:off x="5514301" y="4951454"/>
              <a:ext cx="11594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Senso-Ji Temple</a:t>
              </a:r>
            </a:p>
          </p:txBody>
        </p:sp>
        <p:pic>
          <p:nvPicPr>
            <p:cNvPr id="24" name="Picture 23" descr="A pagoda and a building&#10;&#10;Description automatically generated with medium confidence">
              <a:extLst>
                <a:ext uri="{FF2B5EF4-FFF2-40B4-BE49-F238E27FC236}">
                  <a16:creationId xmlns:a16="http://schemas.microsoft.com/office/drawing/2014/main" id="{83F371F2-D7B0-B9E6-B1F4-442DEBDB1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6488" y="4058901"/>
              <a:ext cx="1198626" cy="91071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5B937A-31EB-BE16-6611-DDE1B205FE8A}"/>
              </a:ext>
            </a:extLst>
          </p:cNvPr>
          <p:cNvGrpSpPr/>
          <p:nvPr/>
        </p:nvGrpSpPr>
        <p:grpSpPr>
          <a:xfrm>
            <a:off x="5523143" y="4672023"/>
            <a:ext cx="1198627" cy="1267047"/>
            <a:chOff x="5501304" y="5190211"/>
            <a:chExt cx="1198627" cy="1267047"/>
          </a:xfrm>
        </p:grpSpPr>
        <p:sp>
          <p:nvSpPr>
            <p:cNvPr id="26" name="TextBox 25"/>
            <p:cNvSpPr txBox="1"/>
            <p:nvPr/>
          </p:nvSpPr>
          <p:spPr>
            <a:xfrm>
              <a:off x="5545838" y="6057148"/>
              <a:ext cx="1082739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Team Lab Experience</a:t>
              </a:r>
            </a:p>
          </p:txBody>
        </p:sp>
        <p:pic>
          <p:nvPicPr>
            <p:cNvPr id="28" name="Picture 27" descr="A group of people in a room with a waterfall&#10;&#10;Description automatically generated">
              <a:extLst>
                <a:ext uri="{FF2B5EF4-FFF2-40B4-BE49-F238E27FC236}">
                  <a16:creationId xmlns:a16="http://schemas.microsoft.com/office/drawing/2014/main" id="{39E71A08-8FB1-ADC1-B28E-9B64AEF08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304" y="5190211"/>
              <a:ext cx="1198627" cy="89788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8E2A13-C35F-5016-CE18-EDDD4A415501}"/>
              </a:ext>
            </a:extLst>
          </p:cNvPr>
          <p:cNvGrpSpPr/>
          <p:nvPr/>
        </p:nvGrpSpPr>
        <p:grpSpPr>
          <a:xfrm>
            <a:off x="5532226" y="7336546"/>
            <a:ext cx="1238974" cy="1352100"/>
            <a:chOff x="5530359" y="7723902"/>
            <a:chExt cx="1238974" cy="1352100"/>
          </a:xfrm>
        </p:grpSpPr>
        <p:pic>
          <p:nvPicPr>
            <p:cNvPr id="33" name="Picture 32" descr="A row of orange pillars&#10;&#10;Description automatically generated">
              <a:extLst>
                <a:ext uri="{FF2B5EF4-FFF2-40B4-BE49-F238E27FC236}">
                  <a16:creationId xmlns:a16="http://schemas.microsoft.com/office/drawing/2014/main" id="{AB6FF7B9-793C-709D-1394-526EC9F16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359" y="7723902"/>
              <a:ext cx="1238974" cy="89906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14E6B6B-9135-5691-2FF0-981101A1A810}"/>
                </a:ext>
              </a:extLst>
            </p:cNvPr>
            <p:cNvSpPr txBox="1"/>
            <p:nvPr/>
          </p:nvSpPr>
          <p:spPr>
            <a:xfrm>
              <a:off x="5575474" y="8675892"/>
              <a:ext cx="11116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Fushimi Inari Taisha Gates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C43608-BD41-6975-E693-7057FADD4EDA}"/>
              </a:ext>
            </a:extLst>
          </p:cNvPr>
          <p:cNvGrpSpPr/>
          <p:nvPr/>
        </p:nvGrpSpPr>
        <p:grpSpPr>
          <a:xfrm>
            <a:off x="5496457" y="6056389"/>
            <a:ext cx="1251143" cy="1306185"/>
            <a:chOff x="5475500" y="6410656"/>
            <a:chExt cx="1251143" cy="130618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8DF2D8-2104-DA6E-B1AD-6BBAA16F1D9A}"/>
                </a:ext>
              </a:extLst>
            </p:cNvPr>
            <p:cNvSpPr txBox="1"/>
            <p:nvPr/>
          </p:nvSpPr>
          <p:spPr>
            <a:xfrm>
              <a:off x="5569007" y="7316731"/>
              <a:ext cx="1111696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Mt. Fuji Wind and Ice Caves</a:t>
              </a:r>
            </a:p>
          </p:txBody>
        </p:sp>
        <p:pic>
          <p:nvPicPr>
            <p:cNvPr id="23" name="Picture 22" descr="A close-up of a cave&#10;&#10;Description automatically generated">
              <a:extLst>
                <a:ext uri="{FF2B5EF4-FFF2-40B4-BE49-F238E27FC236}">
                  <a16:creationId xmlns:a16="http://schemas.microsoft.com/office/drawing/2014/main" id="{33C2219F-8740-F8F4-6D6E-99A49D8FE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500" y="6410656"/>
              <a:ext cx="1251143" cy="9060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4"/>
          <p:cNvSpPr>
            <a:spLocks noGrp="1"/>
          </p:cNvSpPr>
          <p:nvPr>
            <p:ph type="subTitle" idx="1"/>
          </p:nvPr>
        </p:nvSpPr>
        <p:spPr>
          <a:xfrm>
            <a:off x="58153" y="3123162"/>
            <a:ext cx="3461659" cy="4577360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70000"/>
              </a:lnSpc>
            </a:pPr>
            <a:r>
              <a:rPr lang="en-US" sz="1800" b="1" u="sng" dirty="0">
                <a:solidFill>
                  <a:schemeClr val="tx1"/>
                </a:solidFill>
                <a:latin typeface="Garamond" pitchFamily="18" charset="0"/>
              </a:rPr>
              <a:t>TOTAL TOUR COST</a:t>
            </a:r>
          </a:p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chemeClr val="tx1"/>
                </a:solidFill>
                <a:latin typeface="Garamond" pitchFamily="18" charset="0"/>
              </a:rPr>
              <a:t>Student Traveler:   </a:t>
            </a:r>
            <a:r>
              <a:rPr lang="en-US" sz="1800" b="1" dirty="0">
                <a:solidFill>
                  <a:schemeClr val="tx1"/>
                </a:solidFill>
                <a:latin typeface="Garamond" pitchFamily="18" charset="0"/>
              </a:rPr>
              <a:t>$5,483     $328.56/mo.</a:t>
            </a:r>
          </a:p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chemeClr val="tx1"/>
                </a:solidFill>
                <a:latin typeface="Garamond" pitchFamily="18" charset="0"/>
              </a:rPr>
              <a:t>Adult Traveler:      </a:t>
            </a:r>
            <a:r>
              <a:rPr lang="en-US" sz="1800" b="1" dirty="0">
                <a:solidFill>
                  <a:schemeClr val="tx1"/>
                </a:solidFill>
                <a:latin typeface="Garamond" pitchFamily="18" charset="0"/>
              </a:rPr>
              <a:t>$5,999*     $374.94/mo.          </a:t>
            </a:r>
            <a:r>
              <a:rPr lang="en-US" sz="1800" dirty="0">
                <a:solidFill>
                  <a:schemeClr val="tx1"/>
                </a:solidFill>
                <a:latin typeface="Garamond" pitchFamily="18" charset="0"/>
              </a:rPr>
              <a:t>*Price will be adjusted by Feb. 2024</a:t>
            </a:r>
            <a:endParaRPr lang="en-US" sz="1300" u="sng" dirty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endParaRPr lang="en-US" sz="1300" b="1" u="sng" dirty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r>
              <a:rPr lang="en-US" sz="1800" b="1" u="sng" dirty="0">
                <a:solidFill>
                  <a:schemeClr val="tx1"/>
                </a:solidFill>
                <a:latin typeface="Garamond" pitchFamily="18" charset="0"/>
              </a:rPr>
              <a:t>FLEXIBLE PAYMENT PLANS</a:t>
            </a:r>
          </a:p>
          <a:p>
            <a:pPr algn="l"/>
            <a:endParaRPr lang="en-US" sz="1400" b="1" dirty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r>
              <a:rPr lang="en-US" sz="1400" b="1" u="sng" dirty="0">
                <a:solidFill>
                  <a:schemeClr val="tx1"/>
                </a:solidFill>
                <a:latin typeface="Garamond" pitchFamily="18" charset="0"/>
              </a:rPr>
              <a:t>Option 1: Monthly Automated Plan: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Garamond" pitchFamily="18" charset="0"/>
              </a:rPr>
              <a:t>$50 Deposit plus $176 Travel Insurance (required)    due at sign-up  ($226 due at sign-up) 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Garamond" pitchFamily="18" charset="0"/>
              </a:rPr>
              <a:t>Billed automatically to your credit card or checking account</a:t>
            </a:r>
          </a:p>
          <a:p>
            <a:pPr marL="228600" indent="-228600" algn="l">
              <a:spcAft>
                <a:spcPts val="3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Garamond" pitchFamily="18" charset="0"/>
              </a:rPr>
              <a:t>Balance divided into equal monthly payments</a:t>
            </a:r>
            <a:endParaRPr lang="en-US" sz="1400" b="1" dirty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endParaRPr lang="en-US" sz="1400" b="1" dirty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r>
              <a:rPr lang="en-US" sz="1400" b="1" u="sng" dirty="0">
                <a:solidFill>
                  <a:schemeClr val="tx1"/>
                </a:solidFill>
                <a:latin typeface="Garamond" pitchFamily="18" charset="0"/>
              </a:rPr>
              <a:t>Option 2: Full Payment Plan: </a:t>
            </a:r>
          </a:p>
          <a:p>
            <a:pPr marL="228600" indent="-228600" algn="l">
              <a:spcAft>
                <a:spcPts val="300"/>
              </a:spcAft>
            </a:pPr>
            <a:r>
              <a:rPr lang="en-US" sz="1400" i="1" dirty="0">
                <a:solidFill>
                  <a:schemeClr val="tx1"/>
                </a:solidFill>
                <a:latin typeface="Garamond" pitchFamily="18" charset="0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Garamond" pitchFamily="18" charset="0"/>
              </a:rPr>
              <a:t>Pay in full at time of enrollment</a:t>
            </a:r>
          </a:p>
          <a:p>
            <a:pPr algn="l"/>
            <a:endParaRPr lang="en-US" sz="1400" b="1" u="sng" dirty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r>
              <a:rPr lang="en-US" sz="1400" b="1" u="sng" dirty="0">
                <a:solidFill>
                  <a:schemeClr val="tx1"/>
                </a:solidFill>
                <a:latin typeface="Garamond" pitchFamily="18" charset="0"/>
              </a:rPr>
              <a:t>Option 3: 4-Step Manual Plan (not automatic):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Garamond" pitchFamily="18" charset="0"/>
              </a:rPr>
              <a:t>$99 Deposit plus $176 Travel Insurance (required) due at sign-up ($275 due at sign-up)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Garamond" pitchFamily="18" charset="0"/>
              </a:rPr>
              <a:t>30 days after registration, 2nd payment of $500 is due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Garamond" pitchFamily="18" charset="0"/>
              </a:rPr>
              <a:t>75% of your balance due 110 days prior to departure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Garamond" pitchFamily="18" charset="0"/>
              </a:rPr>
              <a:t>Remainder of balance due 65 days prior to departure</a:t>
            </a:r>
          </a:p>
          <a:p>
            <a:pPr algn="l"/>
            <a:endParaRPr lang="en-US" sz="1200" dirty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endParaRPr lang="en-US" sz="1200" dirty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endParaRPr lang="en-US" sz="1200" dirty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endParaRPr lang="en-US" sz="900" b="1" dirty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endParaRPr lang="en-US" sz="12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2" name="Subtitle 4"/>
          <p:cNvSpPr txBox="1">
            <a:spLocks/>
          </p:cNvSpPr>
          <p:nvPr/>
        </p:nvSpPr>
        <p:spPr>
          <a:xfrm>
            <a:off x="3416490" y="3771971"/>
            <a:ext cx="34290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>
              <a:spcBef>
                <a:spcPct val="20000"/>
              </a:spcBef>
            </a:pPr>
            <a:endParaRPr lang="en-US" sz="1200" b="1" noProof="0" dirty="0">
              <a:latin typeface="Garamond" pitchFamily="18" charset="0"/>
            </a:endParaRPr>
          </a:p>
          <a:p>
            <a:pPr>
              <a:spcBef>
                <a:spcPct val="20000"/>
              </a:spcBef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8820472"/>
            <a:ext cx="68580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Garamond" pitchFamily="18" charset="0"/>
              </a:rPr>
              <a:t>“The World is a book, and those who do not travel read only a page.” – Saint Augustine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3546224" y="89788"/>
            <a:ext cx="333916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u="sng" dirty="0">
                <a:latin typeface="Garamond" pitchFamily="18" charset="0"/>
              </a:rPr>
              <a:t>INCLUDED </a:t>
            </a:r>
          </a:p>
          <a:p>
            <a:r>
              <a:rPr lang="en-US" sz="1300" dirty="0">
                <a:latin typeface="Garamond" pitchFamily="18" charset="0"/>
              </a:rPr>
              <a:t>Round-trip airfare, all transportation, sightseeing tours and site visits, all hotels with private bathroom, breakfast and dinner daily, full-time multi-lingual tour director, required insurance, tips/gratuities, and bus transfer to/from Moscow, Idaho.</a:t>
            </a:r>
          </a:p>
          <a:p>
            <a:endParaRPr lang="en-US" sz="1000" b="1" dirty="0">
              <a:latin typeface="Garamond" pitchFamily="18" charset="0"/>
            </a:endParaRPr>
          </a:p>
          <a:p>
            <a:r>
              <a:rPr lang="en-US" sz="1700" b="1" u="sng" dirty="0">
                <a:latin typeface="Garamond" pitchFamily="18" charset="0"/>
              </a:rPr>
              <a:t>NOT INCLUDED </a:t>
            </a:r>
          </a:p>
          <a:p>
            <a:r>
              <a:rPr lang="en-US" altLang="en-US" sz="1300" dirty="0">
                <a:latin typeface="Garamond" pitchFamily="18" charset="0"/>
              </a:rPr>
              <a:t>$50 for team building activity fees, $100 for required tips;(both collected March 2024) lunches, beverages and snacks throughout the tour, passport and visa fees, </a:t>
            </a:r>
            <a:r>
              <a:rPr lang="en-US" altLang="en-US" sz="1300" kern="0" dirty="0">
                <a:latin typeface="Garamond" pitchFamily="18" charset="0"/>
              </a:rPr>
              <a:t>s</a:t>
            </a:r>
            <a:r>
              <a:rPr lang="en-US" sz="1300" kern="0" dirty="0">
                <a:latin typeface="Garamond" pitchFamily="18" charset="0"/>
              </a:rPr>
              <a:t>ouvenirs and keepsakes, negative covid tests if needed.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429000" y="3203848"/>
            <a:ext cx="3429000" cy="448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1600" b="1" u="sng" dirty="0">
                <a:latin typeface="Garamond" pitchFamily="18" charset="0"/>
              </a:rPr>
              <a:t>WANT TO LEARN MORE?</a:t>
            </a:r>
          </a:p>
          <a:p>
            <a:pPr marL="171450" marR="0" lvl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1100" dirty="0">
                <a:latin typeface="Garamond" pitchFamily="18" charset="0"/>
              </a:rPr>
              <a:t>On</a:t>
            </a:r>
            <a:r>
              <a:rPr lang="en-US" sz="1100" b="1" dirty="0">
                <a:latin typeface="Garamond" pitchFamily="18" charset="0"/>
              </a:rPr>
              <a:t> </a:t>
            </a:r>
            <a:r>
              <a:rPr lang="en-US" sz="1100" b="1" u="sng" dirty="0">
                <a:latin typeface="Garamond" pitchFamily="18" charset="0"/>
              </a:rPr>
              <a:t>November 6, 2023, </a:t>
            </a:r>
            <a:r>
              <a:rPr kumimoji="0" lang="en-US" sz="11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at 7pm </a:t>
            </a:r>
            <a:r>
              <a:rPr lang="en-US" sz="1100" b="1" dirty="0">
                <a:latin typeface="Garamond" pitchFamily="18" charset="0"/>
              </a:rPr>
              <a:t>at Moscow Middle School in the Multipurpose Room </a:t>
            </a:r>
            <a:endParaRPr kumimoji="0" lang="en-US" sz="11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  <a:p>
            <a:pPr marL="171450" marR="0" lvl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1100" dirty="0">
                <a:latin typeface="Garamond" pitchFamily="18" charset="0"/>
              </a:rPr>
              <a:t>W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e will present information about the trip, dates/itinerary, trip requirements, finalized costs, payment options, and fundraising opportunities.</a:t>
            </a:r>
            <a:r>
              <a:rPr kumimoji="0" lang="en-US" sz="1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  </a:t>
            </a:r>
          </a:p>
          <a:p>
            <a:pPr marL="171450" marR="0" lvl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We will also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 </a:t>
            </a:r>
            <a:r>
              <a:rPr lang="en-US" sz="1100" dirty="0">
                <a:latin typeface="Garamond" pitchFamily="18" charset="0"/>
              </a:rPr>
              <a:t>distribute tour applications and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answer any questions that may arise</a:t>
            </a:r>
            <a:r>
              <a:rPr lang="en-US" sz="1100" dirty="0">
                <a:latin typeface="Garamond" pitchFamily="18" charset="0"/>
              </a:rPr>
              <a:t> at this meeting.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  <a:p>
            <a:pPr marL="171450" lvl="0" indent="-171450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1100" dirty="0">
                <a:latin typeface="Garamond" pitchFamily="18" charset="0"/>
              </a:rPr>
              <a:t>This opportunity is available for </a:t>
            </a:r>
            <a:r>
              <a:rPr lang="en-US" sz="1100" b="1" dirty="0">
                <a:latin typeface="Garamond" pitchFamily="18" charset="0"/>
              </a:rPr>
              <a:t>Class of 2028 to 2031 </a:t>
            </a:r>
            <a:r>
              <a:rPr lang="en-US" sz="1100" dirty="0">
                <a:latin typeface="Garamond" pitchFamily="18" charset="0"/>
              </a:rPr>
              <a:t>students in Moscow and the surrounding communities, as well as their parents or adult relatives. </a:t>
            </a:r>
          </a:p>
          <a:p>
            <a:pPr marL="171450" lvl="0" indent="-171450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1100" dirty="0">
                <a:latin typeface="Garamond" pitchFamily="18" charset="0"/>
              </a:rPr>
              <a:t>All eligible travelers must be fully vaccinated and boosted (4 shots total)  from Covid-19 prior to travel.</a:t>
            </a:r>
          </a:p>
          <a:p>
            <a:pPr marL="171450" marR="0" lvl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We are very excited about this travel opportunity and hope you will consider applying for this wonderful travel adventure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.</a:t>
            </a:r>
          </a:p>
          <a:p>
            <a:pPr marL="171450" marR="0" lvl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NOTE: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This trip is 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not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affiliated with Moscow Middle School or the Moscow School District.  It is an independent student/parent educational opportunity.</a:t>
            </a:r>
          </a:p>
          <a:p>
            <a:pPr marL="171450" marR="0" lvl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237" y="4538658"/>
            <a:ext cx="9526" cy="66684"/>
          </a:xfrm>
          <a:prstGeom prst="rect">
            <a:avLst/>
          </a:prstGeom>
        </p:spPr>
      </p:pic>
      <p:pic>
        <p:nvPicPr>
          <p:cNvPr id="29" name="Picture 28" descr="Text">
            <a:extLst>
              <a:ext uri="{FF2B5EF4-FFF2-40B4-BE49-F238E27FC236}">
                <a16:creationId xmlns:a16="http://schemas.microsoft.com/office/drawing/2014/main" id="{561FBE4E-02AD-973E-E48B-97EAA1BB3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966"/>
            <a:ext cx="4689140" cy="9114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75305154-4960-4713-6F05-23160364B5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" t="2524" r="26083" b="-1"/>
          <a:stretch/>
        </p:blipFill>
        <p:spPr bwMode="auto">
          <a:xfrm>
            <a:off x="4761148" y="7656966"/>
            <a:ext cx="2084342" cy="9114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map of japan with planes flying&#10;&#10;Description automatically generated">
            <a:extLst>
              <a:ext uri="{FF2B5EF4-FFF2-40B4-BE49-F238E27FC236}">
                <a16:creationId xmlns:a16="http://schemas.microsoft.com/office/drawing/2014/main" id="{CF7DBA05-81CF-7368-DA75-E6C616CE54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6" y="262205"/>
            <a:ext cx="3307705" cy="2813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D44DAFC7DA484684B28F66EE5DF09F" ma:contentTypeVersion="13" ma:contentTypeDescription="Create a new document." ma:contentTypeScope="" ma:versionID="d4037356bbac8d96f30f5a7c06199dfb">
  <xsd:schema xmlns:xsd="http://www.w3.org/2001/XMLSchema" xmlns:xs="http://www.w3.org/2001/XMLSchema" xmlns:p="http://schemas.microsoft.com/office/2006/metadata/properties" xmlns:ns3="2bf1c19c-52e1-4d4e-b131-0b6cc7417c80" xmlns:ns4="cc5d3cae-917a-48f2-8ca2-5259dab03606" targetNamespace="http://schemas.microsoft.com/office/2006/metadata/properties" ma:root="true" ma:fieldsID="142fbc34d33de382e25993b011f2c898" ns3:_="" ns4:_="">
    <xsd:import namespace="2bf1c19c-52e1-4d4e-b131-0b6cc7417c80"/>
    <xsd:import namespace="cc5d3cae-917a-48f2-8ca2-5259dab0360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1c19c-52e1-4d4e-b131-0b6cc7417c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d3cae-917a-48f2-8ca2-5259dab036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FAAA6A-B460-46AB-B9AC-41B9BE7D32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E5E010-28C0-4729-B507-DA37FFE1DE5D}">
  <ds:schemaRefs>
    <ds:schemaRef ds:uri="2bf1c19c-52e1-4d4e-b131-0b6cc7417c80"/>
    <ds:schemaRef ds:uri="cc5d3cae-917a-48f2-8ca2-5259dab036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6A7F98A-51AF-4CB1-896E-382D3B64E3C7}">
  <ds:schemaRefs>
    <ds:schemaRef ds:uri="2bf1c19c-52e1-4d4e-b131-0b6cc7417c80"/>
    <ds:schemaRef ds:uri="cc5d3cae-917a-48f2-8ca2-5259dab0360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7586</TotalTime>
  <Words>797</Words>
  <Application>Microsoft Office PowerPoint</Application>
  <PresentationFormat>On-screen Show (4:3)</PresentationFormat>
  <Paragraphs>122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Garamond</vt:lpstr>
      <vt:lpstr>Wingdings</vt:lpstr>
      <vt:lpstr>Office Theme</vt:lpstr>
      <vt:lpstr>PowerPoint Presentation</vt:lpstr>
      <vt:lpstr>PowerPoint Presentation</vt:lpstr>
    </vt:vector>
  </TitlesOfParts>
  <Company>Explorica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 &amp; Spain</dc:title>
  <dc:creator>ssteinwedell</dc:creator>
  <cp:lastModifiedBy>Albrecht, Jason</cp:lastModifiedBy>
  <cp:revision>364</cp:revision>
  <cp:lastPrinted>2023-10-12T17:27:50Z</cp:lastPrinted>
  <dcterms:created xsi:type="dcterms:W3CDTF">2012-09-20T22:53:39Z</dcterms:created>
  <dcterms:modified xsi:type="dcterms:W3CDTF">2023-10-12T21:21:13Z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0x010100EED44DAFC7DA484684B28F66EE5DF09F</vt:lpwstr>
  </property>
</Properties>
</file>